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League Spartan"/>
      <p:regular r:id="rId15"/>
      <p:bold r:id="rId16"/>
    </p:embeddedFont>
    <p:embeddedFont>
      <p:font typeface="Nunito"/>
      <p:regular r:id="rId17"/>
      <p:bold r:id="rId18"/>
      <p:italic r:id="rId19"/>
      <p:boldItalic r:id="rId20"/>
    </p:embeddedFont>
    <p:embeddedFont>
      <p:font typeface="Inter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11" Type="http://schemas.openxmlformats.org/officeDocument/2006/relationships/slide" Target="slides/slide6.xml"/><Relationship Id="rId22" Type="http://schemas.openxmlformats.org/officeDocument/2006/relationships/font" Target="fonts/Inter-bold.fntdata"/><Relationship Id="rId10" Type="http://schemas.openxmlformats.org/officeDocument/2006/relationships/slide" Target="slides/slide5.xml"/><Relationship Id="rId21" Type="http://schemas.openxmlformats.org/officeDocument/2006/relationships/font" Target="fonts/Inter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eagueSpartan-regular.fntdata"/><Relationship Id="rId14" Type="http://schemas.openxmlformats.org/officeDocument/2006/relationships/slide" Target="slides/slide9.xml"/><Relationship Id="rId17" Type="http://schemas.openxmlformats.org/officeDocument/2006/relationships/font" Target="fonts/Nunito-regular.fntdata"/><Relationship Id="rId16" Type="http://schemas.openxmlformats.org/officeDocument/2006/relationships/font" Target="fonts/LeagueSpartan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Nunito-italic.fntdata"/><Relationship Id="rId6" Type="http://schemas.openxmlformats.org/officeDocument/2006/relationships/slide" Target="slides/slide1.xml"/><Relationship Id="rId18" Type="http://schemas.openxmlformats.org/officeDocument/2006/relationships/font" Target="fonts/Nuni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SLIDES_API8900943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SLIDES_API8900943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SLIDES_API8900943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SLIDES_API8900943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SLIDES_API8900943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SLIDES_API8900943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SLIDES_API89009432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SLIDES_API8900943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SLIDES_API8900943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SLIDES_API8900943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3b00da913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3b00da913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SLIDES_API8900943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SLIDES_API8900943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SLIDES_API89009432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SLIDES_API89009432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Google Shape;47;p3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4" name="Google Shape;54;p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1" name="Google Shape;61;p5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2" name="Google Shape;62;p5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3" name="Google Shape;63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Google Shape;93;p8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4" name="Google Shape;9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9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hyperlink" Target="https://pexels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hyperlink" Target="https://pexels.com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hyperlink" Target="https://pexels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Relationship Id="rId4" Type="http://schemas.openxmlformats.org/officeDocument/2006/relationships/hyperlink" Target="https://pexels.com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hyperlink" Target="https://pexels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hyperlink" Target="https://pexels.com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Relationship Id="rId4" Type="http://schemas.openxmlformats.org/officeDocument/2006/relationships/hyperlink" Target="https://pexels.com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hyperlink" Target="https://pexels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DevOps and Education</a:t>
            </a:r>
            <a:endParaRPr b="1" sz="240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29" name="Google Shape;129;p13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How applying DevOps principles can benefit teaching practices</a:t>
            </a:r>
            <a:endParaRPr sz="1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April 27 2023</a:t>
            </a:r>
            <a:endParaRPr sz="1400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0" name="Google Shape;130;p13"/>
          <p:cNvSpPr txBox="1"/>
          <p:nvPr/>
        </p:nvSpPr>
        <p:spPr>
          <a:xfrm>
            <a:off x="0" y="0"/>
            <a:ext cx="9144000" cy="88800"/>
          </a:xfrm>
          <a:prstGeom prst="rect">
            <a:avLst/>
          </a:prstGeom>
          <a:solidFill>
            <a:srgbClr val="FCBF0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3"/>
          <p:cNvSpPr txBox="1"/>
          <p:nvPr>
            <p:ph type="ctrTitle"/>
          </p:nvPr>
        </p:nvSpPr>
        <p:spPr>
          <a:xfrm>
            <a:off x="370358" y="1166450"/>
            <a:ext cx="85206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By Alambda Systems and Smart Bridge</a:t>
            </a:r>
            <a:endParaRPr b="1" sz="240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@ T-Rex and Cortex </a:t>
            </a:r>
            <a:endParaRPr b="1" sz="240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>
            <p:ph type="title"/>
          </p:nvPr>
        </p:nvSpPr>
        <p:spPr>
          <a:xfrm>
            <a:off x="635000" y="635000"/>
            <a:ext cx="44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Introduction</a:t>
            </a:r>
            <a:endParaRPr b="1" sz="240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37" name="Google Shape;137;p14"/>
          <p:cNvSpPr txBox="1"/>
          <p:nvPr/>
        </p:nvSpPr>
        <p:spPr>
          <a:xfrm>
            <a:off x="0" y="0"/>
            <a:ext cx="9144000" cy="88800"/>
          </a:xfrm>
          <a:prstGeom prst="rect">
            <a:avLst/>
          </a:prstGeom>
          <a:solidFill>
            <a:srgbClr val="FCBF0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4"/>
          <p:cNvSpPr txBox="1"/>
          <p:nvPr/>
        </p:nvSpPr>
        <p:spPr>
          <a:xfrm>
            <a:off x="635000" y="1207700"/>
            <a:ext cx="4445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Definition and principles of DevOps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Importance of DevOps in the tech industry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Application of DevOps in education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How to add it to a classroom 5- 12 grade and beyond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Adding teams and works flow in the classroom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39" name="Google Shape;13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4"/>
          <p:cNvSpPr txBox="1"/>
          <p:nvPr/>
        </p:nvSpPr>
        <p:spPr>
          <a:xfrm>
            <a:off x="8064500" y="4826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Photo by </a:t>
            </a:r>
            <a:r>
              <a:rPr lang="en" sz="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Pexels</a:t>
            </a:r>
            <a:endParaRPr sz="800" u="sng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type="title"/>
          </p:nvPr>
        </p:nvSpPr>
        <p:spPr>
          <a:xfrm>
            <a:off x="693600" y="361900"/>
            <a:ext cx="44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Why DevOps is important in education?</a:t>
            </a:r>
            <a:endParaRPr b="1" sz="240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46" name="Google Shape;146;p15"/>
          <p:cNvSpPr txBox="1"/>
          <p:nvPr/>
        </p:nvSpPr>
        <p:spPr>
          <a:xfrm>
            <a:off x="0" y="0"/>
            <a:ext cx="9144000" cy="88800"/>
          </a:xfrm>
          <a:prstGeom prst="rect">
            <a:avLst/>
          </a:prstGeom>
          <a:solidFill>
            <a:srgbClr val="FCBF0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"/>
          <p:cNvSpPr txBox="1"/>
          <p:nvPr/>
        </p:nvSpPr>
        <p:spPr>
          <a:xfrm>
            <a:off x="635000" y="1207700"/>
            <a:ext cx="4445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Growing demand for DevOps skills in the job market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Application of DevOps principles to improve education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Preparation of students for DevOps-related roles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And improvement in learning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 txBox="1"/>
          <p:nvPr/>
        </p:nvSpPr>
        <p:spPr>
          <a:xfrm>
            <a:off x="8064500" y="4826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Photo by </a:t>
            </a:r>
            <a:r>
              <a:rPr lang="en" sz="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Pexels</a:t>
            </a:r>
            <a:endParaRPr sz="800" u="sng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/>
          <p:nvPr>
            <p:ph type="title"/>
          </p:nvPr>
        </p:nvSpPr>
        <p:spPr>
          <a:xfrm>
            <a:off x="635000" y="635000"/>
            <a:ext cx="44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Applying DevOps in Education</a:t>
            </a:r>
            <a:endParaRPr b="1" sz="240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0" y="0"/>
            <a:ext cx="9144000" cy="88800"/>
          </a:xfrm>
          <a:prstGeom prst="rect">
            <a:avLst/>
          </a:prstGeom>
          <a:solidFill>
            <a:srgbClr val="FCBF0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6"/>
          <p:cNvSpPr txBox="1"/>
          <p:nvPr/>
        </p:nvSpPr>
        <p:spPr>
          <a:xfrm>
            <a:off x="635000" y="1207700"/>
            <a:ext cx="4445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Encouraging collaboration among students and teachers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Automating administrative tasks, grading, and attendance tracking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Evaluating and improving teaching methods using DevOps principles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57" name="Google Shape;15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8064500" y="4826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Photo by </a:t>
            </a:r>
            <a:r>
              <a:rPr lang="en" sz="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Pexels</a:t>
            </a:r>
            <a:endParaRPr sz="800" u="sng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/>
          <p:nvPr>
            <p:ph type="title"/>
          </p:nvPr>
        </p:nvSpPr>
        <p:spPr>
          <a:xfrm>
            <a:off x="693575" y="361900"/>
            <a:ext cx="44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Benefits of applying DevOps in Education</a:t>
            </a:r>
            <a:endParaRPr b="1" sz="240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64" name="Google Shape;164;p17"/>
          <p:cNvSpPr txBox="1"/>
          <p:nvPr/>
        </p:nvSpPr>
        <p:spPr>
          <a:xfrm>
            <a:off x="0" y="0"/>
            <a:ext cx="9144000" cy="88800"/>
          </a:xfrm>
          <a:prstGeom prst="rect">
            <a:avLst/>
          </a:prstGeom>
          <a:solidFill>
            <a:srgbClr val="FCBF0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"/>
          <p:cNvSpPr txBox="1"/>
          <p:nvPr/>
        </p:nvSpPr>
        <p:spPr>
          <a:xfrm>
            <a:off x="635000" y="1207700"/>
            <a:ext cx="4445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Improved student outcomes: engagement, teamwork, and learning efficiency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Better teacher collaboration and professional development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Preparation of students for the job market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66" name="Google Shape;1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 txBox="1"/>
          <p:nvPr/>
        </p:nvSpPr>
        <p:spPr>
          <a:xfrm>
            <a:off x="8064500" y="4826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Photo by </a:t>
            </a:r>
            <a:r>
              <a:rPr lang="en" sz="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Pexels</a:t>
            </a:r>
            <a:endParaRPr sz="800" u="sng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 txBox="1"/>
          <p:nvPr>
            <p:ph type="title"/>
          </p:nvPr>
        </p:nvSpPr>
        <p:spPr>
          <a:xfrm>
            <a:off x="635000" y="424100"/>
            <a:ext cx="44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Examples of DevOps in Education</a:t>
            </a:r>
            <a:endParaRPr b="1" sz="240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0" y="0"/>
            <a:ext cx="9144000" cy="88800"/>
          </a:xfrm>
          <a:prstGeom prst="rect">
            <a:avLst/>
          </a:prstGeom>
          <a:solidFill>
            <a:srgbClr val="FCBF0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8"/>
          <p:cNvSpPr txBox="1"/>
          <p:nvPr/>
        </p:nvSpPr>
        <p:spPr>
          <a:xfrm>
            <a:off x="635000" y="1207700"/>
            <a:ext cx="4445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Using collaboration tools like DevOps and Jira in the classroom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Using automation tools like Blackboard or Canvas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Adding Version control - GIT, SVN, GITOpS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Implementing agile methodologies in lesson planning and delivery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75" name="Google Shape;17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 txBox="1"/>
          <p:nvPr/>
        </p:nvSpPr>
        <p:spPr>
          <a:xfrm>
            <a:off x="8064500" y="4826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Photo by </a:t>
            </a:r>
            <a:r>
              <a:rPr lang="en" sz="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Pexels</a:t>
            </a:r>
            <a:endParaRPr sz="800" u="sng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9"/>
          <p:cNvSpPr txBox="1"/>
          <p:nvPr>
            <p:ph type="title"/>
          </p:nvPr>
        </p:nvSpPr>
        <p:spPr>
          <a:xfrm>
            <a:off x="635000" y="424100"/>
            <a:ext cx="44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How to add DevOps in to your classroom</a:t>
            </a:r>
            <a:endParaRPr b="1" sz="240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0" y="0"/>
            <a:ext cx="9144000" cy="88800"/>
          </a:xfrm>
          <a:prstGeom prst="rect">
            <a:avLst/>
          </a:prstGeom>
          <a:solidFill>
            <a:srgbClr val="FCBF0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9"/>
          <p:cNvSpPr txBox="1"/>
          <p:nvPr/>
        </p:nvSpPr>
        <p:spPr>
          <a:xfrm>
            <a:off x="635000" y="1207700"/>
            <a:ext cx="4445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Pick Platform - DevOps MS, Sales Force Center 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Agile approach - Stories and Epics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Teaching agile methodologies in lesson planning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Teaching Branching Source control with homework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Adding AI to the devops process.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Adding testing in the classroom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Staging</a:t>
            </a:r>
            <a:r>
              <a:rPr lang="en">
                <a:latin typeface="Inter"/>
                <a:ea typeface="Inter"/>
                <a:cs typeface="Inter"/>
                <a:sym typeface="Inter"/>
              </a:rPr>
              <a:t> Dev, QA, PROD, Check points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 b="0" l="27899" r="27899" t="0"/>
          <a:stretch/>
        </p:blipFill>
        <p:spPr>
          <a:xfrm>
            <a:off x="5334000" y="0"/>
            <a:ext cx="38099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/>
        </p:nvSpPr>
        <p:spPr>
          <a:xfrm>
            <a:off x="8064500" y="4826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Photo by </a:t>
            </a:r>
            <a:r>
              <a:rPr lang="en" sz="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Pexels</a:t>
            </a:r>
            <a:endParaRPr sz="800" u="sng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/>
          <p:nvPr>
            <p:ph type="title"/>
          </p:nvPr>
        </p:nvSpPr>
        <p:spPr>
          <a:xfrm>
            <a:off x="635000" y="412400"/>
            <a:ext cx="44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Challenges of implementing DevOps in Education</a:t>
            </a:r>
            <a:endParaRPr b="1" sz="240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0" y="0"/>
            <a:ext cx="9144000" cy="88800"/>
          </a:xfrm>
          <a:prstGeom prst="rect">
            <a:avLst/>
          </a:prstGeom>
          <a:solidFill>
            <a:srgbClr val="FCBF0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0"/>
          <p:cNvSpPr txBox="1"/>
          <p:nvPr/>
        </p:nvSpPr>
        <p:spPr>
          <a:xfrm>
            <a:off x="635000" y="1207700"/>
            <a:ext cx="4445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Lack of resources and funding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Resistance to change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Lack of expertise in DevOps practices and tools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Lack of training with teachers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93" name="Google Shape;1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/>
          <p:nvPr/>
        </p:nvSpPr>
        <p:spPr>
          <a:xfrm>
            <a:off x="8064500" y="4826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Photo by </a:t>
            </a:r>
            <a:r>
              <a:rPr lang="en" sz="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Pexels</a:t>
            </a:r>
            <a:endParaRPr sz="800" u="sng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/>
          <p:nvPr>
            <p:ph type="title"/>
          </p:nvPr>
        </p:nvSpPr>
        <p:spPr>
          <a:xfrm>
            <a:off x="635000" y="635000"/>
            <a:ext cx="444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Conclusion</a:t>
            </a:r>
            <a:endParaRPr b="1" sz="240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0" y="0"/>
            <a:ext cx="9144000" cy="88800"/>
          </a:xfrm>
          <a:prstGeom prst="rect">
            <a:avLst/>
          </a:prstGeom>
          <a:solidFill>
            <a:srgbClr val="FCBF0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"/>
          <p:cNvSpPr txBox="1"/>
          <p:nvPr/>
        </p:nvSpPr>
        <p:spPr>
          <a:xfrm>
            <a:off x="635000" y="1207700"/>
            <a:ext cx="44451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Recap of main points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Emphasis on importance of DevOps in education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Inter"/>
              <a:buChar char="●"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Encouragement to consider implementation of DevOps principles and tools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Thanks STL TECHWEEK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James HIll 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ALAMBDA.com 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ALAMBDA.SYSTEMS 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3142408809</a:t>
            </a:r>
            <a:endParaRPr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Inter"/>
                <a:ea typeface="Inter"/>
                <a:cs typeface="Inter"/>
                <a:sym typeface="Inter"/>
              </a:rPr>
              <a:t>1844ALAMBDA</a:t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202" name="Google Shape;2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1"/>
          <p:cNvSpPr txBox="1"/>
          <p:nvPr/>
        </p:nvSpPr>
        <p:spPr>
          <a:xfrm>
            <a:off x="8064500" y="48260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Photo by </a:t>
            </a:r>
            <a:r>
              <a:rPr lang="en" sz="800" u="sng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Pexels</a:t>
            </a:r>
            <a:endParaRPr sz="800" u="sng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