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League Spartan"/>
      <p:regular r:id="rId20"/>
      <p:bold r:id="rId21"/>
    </p:embeddedFont>
    <p:embeddedFont>
      <p:font typeface="Inter"/>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eagueSpartan-regular.fntdata"/><Relationship Id="rId11" Type="http://schemas.openxmlformats.org/officeDocument/2006/relationships/slide" Target="slides/slide6.xml"/><Relationship Id="rId22" Type="http://schemas.openxmlformats.org/officeDocument/2006/relationships/font" Target="fonts/Inter-regular.fntdata"/><Relationship Id="rId10" Type="http://schemas.openxmlformats.org/officeDocument/2006/relationships/slide" Target="slides/slide5.xml"/><Relationship Id="rId21" Type="http://schemas.openxmlformats.org/officeDocument/2006/relationships/font" Target="fonts/LeagueSpartan-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Inter-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57600820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57600820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SLIDES_API1576008206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SLIDES_API1576008206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SLIDES_API1576008206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SLIDES_API1576008206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SLIDES_API1576008206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SLIDES_API1576008206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SLIDES_API1576008206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SLIDES_API1576008206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SLIDES_API1576008206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SLIDES_API1576008206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SLIDES_API157600820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SLIDES_API157600820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576008206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576008206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SLIDES_API1576008206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SLIDES_API1576008206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SLIDES_API1576008206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SLIDES_API1576008206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SLIDES_API1576008206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SLIDES_API1576008206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SLIDES_API1576008206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SLIDES_API1576008206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SLIDES_API1576008206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SLIDES_API1576008206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1576008206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1576008206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hyperlink" Target="https://pexels.com/?utm_source=magicslides.app&amp;utm_medium=presenta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hyperlink" Target="https://pexels.com/?utm_source=magicslides.app&amp;utm_medium=present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hyperlink" Target="https://pexels.com/?utm_source=magicslides.app&amp;utm_medium=presentati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hyperlink" Target="https://pexels.com/?utm_source=magicslides.app&amp;utm_medium=presenta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hyperlink" Target="https://pexels.com/?utm_source=magicslides.app&amp;utm_medium=present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hyperlink" Target="https://pexels.com/?utm_source=magicslides.app&amp;utm_medium=present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hyperlink" Target="https://pexels.com/?utm_source=magicslides.app&amp;utm_medium=presenta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s://pexels.com/?utm_source=magicslides.app&amp;utm_medium=present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hyperlink" Target="https://pexels.com/?utm_source=magicslides.app&amp;utm_medium=present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hyperlink" Target="https://pexels.com/?utm_source=magicslides.app&amp;utm_medium=presenta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hyperlink" Target="https://pexels.com/?utm_source=magicslides.app&amp;utm_medium=present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hyperlink" Target="https://pexels.com/?utm_source=magicslides.app&amp;utm_medium=presentat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rgbClr val="000000"/>
                </a:solidFill>
                <a:latin typeface="League Spartan"/>
                <a:ea typeface="League Spartan"/>
                <a:cs typeface="League Spartan"/>
                <a:sym typeface="League Spartan"/>
              </a:rPr>
              <a:t>Empowering the Future: Cyber Software Development Academy Center Partnership Proposal</a:t>
            </a:r>
            <a:endParaRPr b="1" sz="2400">
              <a:solidFill>
                <a:srgbClr val="000000"/>
              </a:solidFill>
              <a:latin typeface="League Spartan"/>
              <a:ea typeface="League Spartan"/>
              <a:cs typeface="League Spartan"/>
              <a:sym typeface="League Spartan"/>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000000"/>
                </a:solidFill>
                <a:latin typeface="Inter"/>
                <a:ea typeface="Inter"/>
                <a:cs typeface="Inter"/>
                <a:sym typeface="Inter"/>
              </a:rPr>
              <a:t>Presented by James Christian Hill</a:t>
            </a:r>
            <a:endParaRPr sz="1100">
              <a:solidFill>
                <a:srgbClr val="000000"/>
              </a:solidFill>
              <a:latin typeface="Inter"/>
              <a:ea typeface="Inter"/>
              <a:cs typeface="Inter"/>
              <a:sym typeface="Inter"/>
            </a:endParaRPr>
          </a:p>
        </p:txBody>
      </p:sp>
      <p:sp>
        <p:nvSpPr>
          <p:cNvPr id="56" name="Google Shape;56;p13"/>
          <p:cNvSpPr txBox="1"/>
          <p:nvPr/>
        </p:nvSpPr>
        <p:spPr>
          <a:xfrm>
            <a:off x="0" y="0"/>
            <a:ext cx="9144000" cy="88800"/>
          </a:xfrm>
          <a:prstGeom prst="rect">
            <a:avLst/>
          </a:prstGeom>
          <a:solidFill>
            <a:srgbClr val="FCBF0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4" name="Shape 134"/>
        <p:cNvGrpSpPr/>
        <p:nvPr/>
      </p:nvGrpSpPr>
      <p:grpSpPr>
        <a:xfrm>
          <a:off x="0" y="0"/>
          <a:ext cx="0" cy="0"/>
          <a:chOff x="0" y="0"/>
          <a:chExt cx="0" cy="0"/>
        </a:xfrm>
      </p:grpSpPr>
      <p:sp>
        <p:nvSpPr>
          <p:cNvPr id="135" name="Google Shape;135;p22"/>
          <p:cNvSpPr txBox="1"/>
          <p:nvPr/>
        </p:nvSpPr>
        <p:spPr>
          <a:xfrm>
            <a:off x="381000" y="254000"/>
            <a:ext cx="825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eague Spartan"/>
                <a:ea typeface="League Spartan"/>
                <a:cs typeface="League Spartan"/>
                <a:sym typeface="League Spartan"/>
              </a:rPr>
              <a:t>Partnership Agreement</a:t>
            </a:r>
            <a:endParaRPr b="1" sz="2400">
              <a:latin typeface="League Spartan"/>
              <a:ea typeface="League Spartan"/>
              <a:cs typeface="League Spartan"/>
              <a:sym typeface="League Spartan"/>
            </a:endParaRPr>
          </a:p>
        </p:txBody>
      </p:sp>
      <p:sp>
        <p:nvSpPr>
          <p:cNvPr id="136" name="Google Shape;136;p22"/>
          <p:cNvSpPr txBox="1"/>
          <p:nvPr/>
        </p:nvSpPr>
        <p:spPr>
          <a:xfrm>
            <a:off x="508000" y="1143000"/>
            <a:ext cx="444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eague Spartan"/>
                <a:ea typeface="League Spartan"/>
                <a:cs typeface="League Spartan"/>
                <a:sym typeface="League Spartan"/>
              </a:rPr>
              <a:t>Operating Roles &amp; Responsibilities</a:t>
            </a:r>
            <a:endParaRPr b="1">
              <a:latin typeface="League Spartan"/>
              <a:ea typeface="League Spartan"/>
              <a:cs typeface="League Spartan"/>
              <a:sym typeface="League Spartan"/>
            </a:endParaRPr>
          </a:p>
        </p:txBody>
      </p:sp>
      <p:sp>
        <p:nvSpPr>
          <p:cNvPr id="137" name="Google Shape;137;p22"/>
          <p:cNvSpPr txBox="1"/>
          <p:nvPr/>
        </p:nvSpPr>
        <p:spPr>
          <a:xfrm>
            <a:off x="381000" y="1651000"/>
            <a:ext cx="4572000" cy="21591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Clarify the roles and responsibilities of each partner involved in the partnership.</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Define the specific tasks, duties, and obligations of each partner.</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Ensure clear communication channels and decision-making processes.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Agree on conflict resolution procedures and dispute resolution mechanisms.</a:t>
            </a:r>
            <a:endParaRPr sz="1100">
              <a:latin typeface="Inter"/>
              <a:ea typeface="Inter"/>
              <a:cs typeface="Inter"/>
              <a:sym typeface="Inter"/>
            </a:endParaRPr>
          </a:p>
        </p:txBody>
      </p:sp>
      <p:pic>
        <p:nvPicPr>
          <p:cNvPr id="138" name="Google Shape;138;p22"/>
          <p:cNvPicPr preferRelativeResize="0"/>
          <p:nvPr/>
        </p:nvPicPr>
        <p:blipFill>
          <a:blip r:embed="rId3">
            <a:alphaModFix/>
          </a:blip>
          <a:stretch>
            <a:fillRect/>
          </a:stretch>
        </p:blipFill>
        <p:spPr>
          <a:xfrm>
            <a:off x="5461000" y="1016000"/>
            <a:ext cx="3302000" cy="3810000"/>
          </a:xfrm>
          <a:prstGeom prst="rect">
            <a:avLst/>
          </a:prstGeom>
          <a:noFill/>
          <a:ln>
            <a:noFill/>
          </a:ln>
        </p:spPr>
      </p:pic>
      <p:sp>
        <p:nvSpPr>
          <p:cNvPr id="139" name="Google Shape;139;p22"/>
          <p:cNvSpPr txBox="1"/>
          <p:nvPr/>
        </p:nvSpPr>
        <p:spPr>
          <a:xfrm>
            <a:off x="5715000" y="444500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rPr>
              <a:t>Photo by </a:t>
            </a:r>
            <a:r>
              <a:rPr lang="en" sz="800" u="sng">
                <a:solidFill>
                  <a:srgbClr val="FFFFFF"/>
                </a:solidFill>
                <a:hlinkClick r:id="rId4">
                  <a:extLst>
                    <a:ext uri="{A12FA001-AC4F-418D-AE19-62706E023703}">
                      <ahyp:hlinkClr val="tx"/>
                    </a:ext>
                  </a:extLst>
                </a:hlinkClick>
              </a:rPr>
              <a:t>Pexels</a:t>
            </a:r>
            <a:endParaRPr sz="800" u="sng">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3" name="Shape 143"/>
        <p:cNvGrpSpPr/>
        <p:nvPr/>
      </p:nvGrpSpPr>
      <p:grpSpPr>
        <a:xfrm>
          <a:off x="0" y="0"/>
          <a:ext cx="0" cy="0"/>
          <a:chOff x="0" y="0"/>
          <a:chExt cx="0" cy="0"/>
        </a:xfrm>
      </p:grpSpPr>
      <p:sp>
        <p:nvSpPr>
          <p:cNvPr id="144" name="Google Shape;144;p23"/>
          <p:cNvSpPr txBox="1"/>
          <p:nvPr/>
        </p:nvSpPr>
        <p:spPr>
          <a:xfrm>
            <a:off x="381000" y="254000"/>
            <a:ext cx="825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eague Spartan"/>
                <a:ea typeface="League Spartan"/>
                <a:cs typeface="League Spartan"/>
                <a:sym typeface="League Spartan"/>
              </a:rPr>
              <a:t>Next Steps</a:t>
            </a:r>
            <a:endParaRPr b="1" sz="2400">
              <a:latin typeface="League Spartan"/>
              <a:ea typeface="League Spartan"/>
              <a:cs typeface="League Spartan"/>
              <a:sym typeface="League Spartan"/>
            </a:endParaRPr>
          </a:p>
        </p:txBody>
      </p:sp>
      <p:sp>
        <p:nvSpPr>
          <p:cNvPr id="145" name="Google Shape;145;p23"/>
          <p:cNvSpPr txBox="1"/>
          <p:nvPr/>
        </p:nvSpPr>
        <p:spPr>
          <a:xfrm>
            <a:off x="508000" y="1143000"/>
            <a:ext cx="444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eague Spartan"/>
                <a:ea typeface="League Spartan"/>
                <a:cs typeface="League Spartan"/>
                <a:sym typeface="League Spartan"/>
              </a:rPr>
              <a:t>Proceeding with Partnership</a:t>
            </a:r>
            <a:endParaRPr b="1">
              <a:latin typeface="League Spartan"/>
              <a:ea typeface="League Spartan"/>
              <a:cs typeface="League Spartan"/>
              <a:sym typeface="League Spartan"/>
            </a:endParaRPr>
          </a:p>
        </p:txBody>
      </p:sp>
      <p:sp>
        <p:nvSpPr>
          <p:cNvPr id="146" name="Google Shape;146;p23"/>
          <p:cNvSpPr txBox="1"/>
          <p:nvPr/>
        </p:nvSpPr>
        <p:spPr>
          <a:xfrm>
            <a:off x="381000" y="1651000"/>
            <a:ext cx="4572000" cy="21591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Suggest the following steps to proceed with the partnership.</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Encourage questions and discussions.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Schedule a follow-up meeting if needed.</a:t>
            </a:r>
            <a:endParaRPr sz="1100">
              <a:latin typeface="Inter"/>
              <a:ea typeface="Inter"/>
              <a:cs typeface="Inter"/>
              <a:sym typeface="Inter"/>
            </a:endParaRPr>
          </a:p>
        </p:txBody>
      </p:sp>
      <p:pic>
        <p:nvPicPr>
          <p:cNvPr id="147" name="Google Shape;147;p23"/>
          <p:cNvPicPr preferRelativeResize="0"/>
          <p:nvPr/>
        </p:nvPicPr>
        <p:blipFill>
          <a:blip r:embed="rId3">
            <a:alphaModFix/>
          </a:blip>
          <a:stretch>
            <a:fillRect/>
          </a:stretch>
        </p:blipFill>
        <p:spPr>
          <a:xfrm>
            <a:off x="5461000" y="1016000"/>
            <a:ext cx="3302000" cy="3810000"/>
          </a:xfrm>
          <a:prstGeom prst="rect">
            <a:avLst/>
          </a:prstGeom>
          <a:noFill/>
          <a:ln>
            <a:noFill/>
          </a:ln>
        </p:spPr>
      </p:pic>
      <p:sp>
        <p:nvSpPr>
          <p:cNvPr id="148" name="Google Shape;148;p23"/>
          <p:cNvSpPr txBox="1"/>
          <p:nvPr/>
        </p:nvSpPr>
        <p:spPr>
          <a:xfrm>
            <a:off x="5715000" y="444500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rPr>
              <a:t>Photo by </a:t>
            </a:r>
            <a:r>
              <a:rPr lang="en" sz="800" u="sng">
                <a:solidFill>
                  <a:srgbClr val="FFFFFF"/>
                </a:solidFill>
                <a:hlinkClick r:id="rId4">
                  <a:extLst>
                    <a:ext uri="{A12FA001-AC4F-418D-AE19-62706E023703}">
                      <ahyp:hlinkClr val="tx"/>
                    </a:ext>
                  </a:extLst>
                </a:hlinkClick>
              </a:rPr>
              <a:t>Pexels</a:t>
            </a:r>
            <a:endParaRPr sz="800" u="sng">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2" name="Shape 152"/>
        <p:cNvGrpSpPr/>
        <p:nvPr/>
      </p:nvGrpSpPr>
      <p:grpSpPr>
        <a:xfrm>
          <a:off x="0" y="0"/>
          <a:ext cx="0" cy="0"/>
          <a:chOff x="0" y="0"/>
          <a:chExt cx="0" cy="0"/>
        </a:xfrm>
      </p:grpSpPr>
      <p:sp>
        <p:nvSpPr>
          <p:cNvPr id="153" name="Google Shape;153;p24"/>
          <p:cNvSpPr txBox="1"/>
          <p:nvPr/>
        </p:nvSpPr>
        <p:spPr>
          <a:xfrm>
            <a:off x="381000" y="254000"/>
            <a:ext cx="825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eague Spartan"/>
                <a:ea typeface="League Spartan"/>
                <a:cs typeface="League Spartan"/>
                <a:sym typeface="League Spartan"/>
              </a:rPr>
              <a:t>Conclusion</a:t>
            </a:r>
            <a:endParaRPr b="1" sz="2400">
              <a:latin typeface="League Spartan"/>
              <a:ea typeface="League Spartan"/>
              <a:cs typeface="League Spartan"/>
              <a:sym typeface="League Spartan"/>
            </a:endParaRPr>
          </a:p>
        </p:txBody>
      </p:sp>
      <p:sp>
        <p:nvSpPr>
          <p:cNvPr id="154" name="Google Shape;154;p24"/>
          <p:cNvSpPr txBox="1"/>
          <p:nvPr/>
        </p:nvSpPr>
        <p:spPr>
          <a:xfrm>
            <a:off x="508000" y="1143000"/>
            <a:ext cx="444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eague Spartan"/>
                <a:ea typeface="League Spartan"/>
                <a:cs typeface="League Spartan"/>
                <a:sym typeface="League Spartan"/>
              </a:rPr>
              <a:t>Excited for the Project!</a:t>
            </a:r>
            <a:endParaRPr b="1">
              <a:latin typeface="League Spartan"/>
              <a:ea typeface="League Spartan"/>
              <a:cs typeface="League Spartan"/>
              <a:sym typeface="League Spartan"/>
            </a:endParaRPr>
          </a:p>
        </p:txBody>
      </p:sp>
      <p:sp>
        <p:nvSpPr>
          <p:cNvPr id="155" name="Google Shape;155;p24"/>
          <p:cNvSpPr txBox="1"/>
          <p:nvPr/>
        </p:nvSpPr>
        <p:spPr>
          <a:xfrm>
            <a:off x="381000" y="1651000"/>
            <a:ext cx="4572000" cy="21591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We have discussed the main points of the proposal, highlighting its benefits and potential.</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The proposal addresses key challenges and offers innovative solutions.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Extensive research and analysis support the feasibility and success of the project.</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The overall impact of the proposal will be significant and lead to positive outcomes.</a:t>
            </a:r>
            <a:endParaRPr sz="1100">
              <a:latin typeface="Inter"/>
              <a:ea typeface="Inter"/>
              <a:cs typeface="Inter"/>
              <a:sym typeface="Inter"/>
            </a:endParaRPr>
          </a:p>
        </p:txBody>
      </p:sp>
      <p:pic>
        <p:nvPicPr>
          <p:cNvPr id="156" name="Google Shape;156;p24"/>
          <p:cNvPicPr preferRelativeResize="0"/>
          <p:nvPr/>
        </p:nvPicPr>
        <p:blipFill>
          <a:blip r:embed="rId3">
            <a:alphaModFix/>
          </a:blip>
          <a:stretch>
            <a:fillRect/>
          </a:stretch>
        </p:blipFill>
        <p:spPr>
          <a:xfrm>
            <a:off x="5461000" y="1016000"/>
            <a:ext cx="3302000" cy="3810000"/>
          </a:xfrm>
          <a:prstGeom prst="rect">
            <a:avLst/>
          </a:prstGeom>
          <a:noFill/>
          <a:ln>
            <a:noFill/>
          </a:ln>
        </p:spPr>
      </p:pic>
      <p:sp>
        <p:nvSpPr>
          <p:cNvPr id="157" name="Google Shape;157;p24"/>
          <p:cNvSpPr txBox="1"/>
          <p:nvPr/>
        </p:nvSpPr>
        <p:spPr>
          <a:xfrm>
            <a:off x="5715000" y="444500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rPr>
              <a:t>Photo by </a:t>
            </a:r>
            <a:r>
              <a:rPr lang="en" sz="800" u="sng">
                <a:solidFill>
                  <a:srgbClr val="FFFFFF"/>
                </a:solidFill>
                <a:hlinkClick r:id="rId4">
                  <a:extLst>
                    <a:ext uri="{A12FA001-AC4F-418D-AE19-62706E023703}">
                      <ahyp:hlinkClr val="tx"/>
                    </a:ext>
                  </a:extLst>
                </a:hlinkClick>
              </a:rPr>
              <a:t>Pexels</a:t>
            </a:r>
            <a:endParaRPr sz="800" u="sng">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1" name="Shape 161"/>
        <p:cNvGrpSpPr/>
        <p:nvPr/>
      </p:nvGrpSpPr>
      <p:grpSpPr>
        <a:xfrm>
          <a:off x="0" y="0"/>
          <a:ext cx="0" cy="0"/>
          <a:chOff x="0" y="0"/>
          <a:chExt cx="0" cy="0"/>
        </a:xfrm>
      </p:grpSpPr>
      <p:sp>
        <p:nvSpPr>
          <p:cNvPr id="162" name="Google Shape;162;p25"/>
          <p:cNvSpPr txBox="1"/>
          <p:nvPr/>
        </p:nvSpPr>
        <p:spPr>
          <a:xfrm>
            <a:off x="381000" y="254000"/>
            <a:ext cx="825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eague Spartan"/>
                <a:ea typeface="League Spartan"/>
                <a:cs typeface="League Spartan"/>
                <a:sym typeface="League Spartan"/>
              </a:rPr>
              <a:t>Q&amp;A and Discussion</a:t>
            </a:r>
            <a:endParaRPr b="1" sz="2400">
              <a:latin typeface="League Spartan"/>
              <a:ea typeface="League Spartan"/>
              <a:cs typeface="League Spartan"/>
              <a:sym typeface="League Spartan"/>
            </a:endParaRPr>
          </a:p>
        </p:txBody>
      </p:sp>
      <p:sp>
        <p:nvSpPr>
          <p:cNvPr id="163" name="Google Shape;163;p25"/>
          <p:cNvSpPr txBox="1"/>
          <p:nvPr/>
        </p:nvSpPr>
        <p:spPr>
          <a:xfrm>
            <a:off x="508000" y="1143000"/>
            <a:ext cx="444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eague Spartan"/>
                <a:ea typeface="League Spartan"/>
                <a:cs typeface="League Spartan"/>
                <a:sym typeface="League Spartan"/>
              </a:rPr>
              <a:t>Ask, Discuss, Engage</a:t>
            </a:r>
            <a:endParaRPr b="1">
              <a:latin typeface="League Spartan"/>
              <a:ea typeface="League Spartan"/>
              <a:cs typeface="League Spartan"/>
              <a:sym typeface="League Spartan"/>
            </a:endParaRPr>
          </a:p>
        </p:txBody>
      </p:sp>
      <p:sp>
        <p:nvSpPr>
          <p:cNvPr id="164" name="Google Shape;164;p25"/>
          <p:cNvSpPr txBox="1"/>
          <p:nvPr/>
        </p:nvSpPr>
        <p:spPr>
          <a:xfrm>
            <a:off x="381000" y="1651000"/>
            <a:ext cx="4572000" cy="21591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Open the floor for questions and discussions.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Address any queries or concerns from the audience.</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Encourage active participation and conversation.</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Promote an interactive and engaging environment.</a:t>
            </a:r>
            <a:endParaRPr sz="1100">
              <a:latin typeface="Inter"/>
              <a:ea typeface="Inter"/>
              <a:cs typeface="Inter"/>
              <a:sym typeface="Inter"/>
            </a:endParaRPr>
          </a:p>
        </p:txBody>
      </p:sp>
      <p:pic>
        <p:nvPicPr>
          <p:cNvPr id="165" name="Google Shape;165;p25"/>
          <p:cNvPicPr preferRelativeResize="0"/>
          <p:nvPr/>
        </p:nvPicPr>
        <p:blipFill>
          <a:blip r:embed="rId3">
            <a:alphaModFix/>
          </a:blip>
          <a:stretch>
            <a:fillRect/>
          </a:stretch>
        </p:blipFill>
        <p:spPr>
          <a:xfrm>
            <a:off x="5461000" y="1016000"/>
            <a:ext cx="3302000" cy="3810000"/>
          </a:xfrm>
          <a:prstGeom prst="rect">
            <a:avLst/>
          </a:prstGeom>
          <a:noFill/>
          <a:ln>
            <a:noFill/>
          </a:ln>
        </p:spPr>
      </p:pic>
      <p:sp>
        <p:nvSpPr>
          <p:cNvPr id="166" name="Google Shape;166;p25"/>
          <p:cNvSpPr txBox="1"/>
          <p:nvPr/>
        </p:nvSpPr>
        <p:spPr>
          <a:xfrm>
            <a:off x="5715000" y="444500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rPr>
              <a:t>Photo by </a:t>
            </a:r>
            <a:r>
              <a:rPr lang="en" sz="800" u="sng">
                <a:solidFill>
                  <a:srgbClr val="FFFFFF"/>
                </a:solidFill>
                <a:hlinkClick r:id="rId4">
                  <a:extLst>
                    <a:ext uri="{A12FA001-AC4F-418D-AE19-62706E023703}">
                      <ahyp:hlinkClr val="tx"/>
                    </a:ext>
                  </a:extLst>
                </a:hlinkClick>
              </a:rPr>
              <a:t>Pexels</a:t>
            </a:r>
            <a:endParaRPr sz="800" u="sng">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0" name="Shape 170"/>
        <p:cNvGrpSpPr/>
        <p:nvPr/>
      </p:nvGrpSpPr>
      <p:grpSpPr>
        <a:xfrm>
          <a:off x="0" y="0"/>
          <a:ext cx="0" cy="0"/>
          <a:chOff x="0" y="0"/>
          <a:chExt cx="0" cy="0"/>
        </a:xfrm>
      </p:grpSpPr>
      <p:sp>
        <p:nvSpPr>
          <p:cNvPr id="171" name="Google Shape;171;p26"/>
          <p:cNvSpPr txBox="1"/>
          <p:nvPr/>
        </p:nvSpPr>
        <p:spPr>
          <a:xfrm>
            <a:off x="381000" y="254000"/>
            <a:ext cx="825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eague Spartan"/>
                <a:ea typeface="League Spartan"/>
                <a:cs typeface="League Spartan"/>
                <a:sym typeface="League Spartan"/>
              </a:rPr>
              <a:t>Thank You</a:t>
            </a:r>
            <a:endParaRPr b="1" sz="2400">
              <a:latin typeface="League Spartan"/>
              <a:ea typeface="League Spartan"/>
              <a:cs typeface="League Spartan"/>
              <a:sym typeface="League Spartan"/>
            </a:endParaRPr>
          </a:p>
        </p:txBody>
      </p:sp>
      <p:sp>
        <p:nvSpPr>
          <p:cNvPr id="172" name="Google Shape;172;p26"/>
          <p:cNvSpPr txBox="1"/>
          <p:nvPr/>
        </p:nvSpPr>
        <p:spPr>
          <a:xfrm>
            <a:off x="508000" y="1143000"/>
            <a:ext cx="444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eague Spartan"/>
                <a:ea typeface="League Spartan"/>
                <a:cs typeface="League Spartan"/>
                <a:sym typeface="League Spartan"/>
              </a:rPr>
              <a:t>Gratitude &amp; Contact Info</a:t>
            </a:r>
            <a:endParaRPr b="1">
              <a:latin typeface="League Spartan"/>
              <a:ea typeface="League Spartan"/>
              <a:cs typeface="League Spartan"/>
              <a:sym typeface="League Spartan"/>
            </a:endParaRPr>
          </a:p>
        </p:txBody>
      </p:sp>
      <p:sp>
        <p:nvSpPr>
          <p:cNvPr id="173" name="Google Shape;173;p26"/>
          <p:cNvSpPr txBox="1"/>
          <p:nvPr/>
        </p:nvSpPr>
        <p:spPr>
          <a:xfrm>
            <a:off x="381000" y="1651000"/>
            <a:ext cx="4572000" cy="21591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Expressing our sincere gratitude for your time and consideration.</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Should you have any further inquiries or wish to discuss in detail, please feel free to contact us.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We value your feedback and look forward to hearing from you.</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Thank you once again for your attention and interest.</a:t>
            </a:r>
            <a:endParaRPr sz="1100">
              <a:latin typeface="Inter"/>
              <a:ea typeface="Inter"/>
              <a:cs typeface="Inter"/>
              <a:sym typeface="Inter"/>
            </a:endParaRPr>
          </a:p>
        </p:txBody>
      </p:sp>
      <p:pic>
        <p:nvPicPr>
          <p:cNvPr id="174" name="Google Shape;174;p26"/>
          <p:cNvPicPr preferRelativeResize="0"/>
          <p:nvPr/>
        </p:nvPicPr>
        <p:blipFill>
          <a:blip r:embed="rId3">
            <a:alphaModFix/>
          </a:blip>
          <a:stretch>
            <a:fillRect/>
          </a:stretch>
        </p:blipFill>
        <p:spPr>
          <a:xfrm>
            <a:off x="5461000" y="1016000"/>
            <a:ext cx="3302000" cy="3810000"/>
          </a:xfrm>
          <a:prstGeom prst="rect">
            <a:avLst/>
          </a:prstGeom>
          <a:noFill/>
          <a:ln>
            <a:noFill/>
          </a:ln>
        </p:spPr>
      </p:pic>
      <p:sp>
        <p:nvSpPr>
          <p:cNvPr id="175" name="Google Shape;175;p26"/>
          <p:cNvSpPr txBox="1"/>
          <p:nvPr/>
        </p:nvSpPr>
        <p:spPr>
          <a:xfrm>
            <a:off x="5715000" y="444500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rPr>
              <a:t>Photo by </a:t>
            </a:r>
            <a:r>
              <a:rPr lang="en" sz="800" u="sng">
                <a:solidFill>
                  <a:srgbClr val="FFFFFF"/>
                </a:solidFill>
                <a:hlinkClick r:id="rId4">
                  <a:extLst>
                    <a:ext uri="{A12FA001-AC4F-418D-AE19-62706E023703}">
                      <ahyp:hlinkClr val="tx"/>
                    </a:ext>
                  </a:extLst>
                </a:hlinkClick>
              </a:rPr>
              <a:t>Pexels</a:t>
            </a:r>
            <a:endParaRPr sz="800" u="sng">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0" name="Shape 60"/>
        <p:cNvGrpSpPr/>
        <p:nvPr/>
      </p:nvGrpSpPr>
      <p:grpSpPr>
        <a:xfrm>
          <a:off x="0" y="0"/>
          <a:ext cx="0" cy="0"/>
          <a:chOff x="0" y="0"/>
          <a:chExt cx="0" cy="0"/>
        </a:xfrm>
      </p:grpSpPr>
      <p:sp>
        <p:nvSpPr>
          <p:cNvPr id="61" name="Google Shape;61;p14"/>
          <p:cNvSpPr txBox="1"/>
          <p:nvPr/>
        </p:nvSpPr>
        <p:spPr>
          <a:xfrm>
            <a:off x="381000" y="254000"/>
            <a:ext cx="825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eague Spartan"/>
                <a:ea typeface="League Spartan"/>
                <a:cs typeface="League Spartan"/>
                <a:sym typeface="League Spartan"/>
              </a:rPr>
              <a:t>Connecting with St. Louis Public School</a:t>
            </a:r>
            <a:endParaRPr b="1" sz="2400">
              <a:latin typeface="League Spartan"/>
              <a:ea typeface="League Spartan"/>
              <a:cs typeface="League Spartan"/>
              <a:sym typeface="League Spartan"/>
            </a:endParaRPr>
          </a:p>
        </p:txBody>
      </p:sp>
      <p:sp>
        <p:nvSpPr>
          <p:cNvPr id="62" name="Google Shape;62;p14"/>
          <p:cNvSpPr txBox="1"/>
          <p:nvPr/>
        </p:nvSpPr>
        <p:spPr>
          <a:xfrm>
            <a:off x="508000" y="1143000"/>
            <a:ext cx="444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eague Spartan"/>
                <a:ea typeface="League Spartan"/>
                <a:cs typeface="League Spartan"/>
                <a:sym typeface="League Spartan"/>
              </a:rPr>
              <a:t>Engagement and Impact</a:t>
            </a:r>
            <a:endParaRPr b="1">
              <a:latin typeface="League Spartan"/>
              <a:ea typeface="League Spartan"/>
              <a:cs typeface="League Spartan"/>
              <a:sym typeface="League Spartan"/>
            </a:endParaRPr>
          </a:p>
        </p:txBody>
      </p:sp>
      <p:sp>
        <p:nvSpPr>
          <p:cNvPr id="63" name="Google Shape;63;p14"/>
          <p:cNvSpPr txBox="1"/>
          <p:nvPr/>
        </p:nvSpPr>
        <p:spPr>
          <a:xfrm>
            <a:off x="381000" y="1651000"/>
            <a:ext cx="4572000" cy="21591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As an education enthusiast, I have been actively involved with the St. Louis Public School district for the past 5 years. My experience includes helping develop innovative curriculum strategies that cater to diverse student needs.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Through my volunteer work, I have organized various community events to raise awareness and funds for improving school facilities, such as libraries and playgrounds. These initiatives have positively impacted the overall learning environment.</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Collaborating closely with teachers, I have facilitated workshops on integrating technology into classroom instruction. This has enhanced student engagement and fostered a deeper understanding of the curriculum.</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Additionally, I have mentored students to cultivate leadership skills and encouraged their participation in extracurricular activities. It is my belief that holistic education goes beyond academics, empowering students to thrive both inside and outside the classroom.</a:t>
            </a:r>
            <a:endParaRPr sz="1100">
              <a:latin typeface="Inter"/>
              <a:ea typeface="Inter"/>
              <a:cs typeface="Inter"/>
              <a:sym typeface="Inter"/>
            </a:endParaRPr>
          </a:p>
        </p:txBody>
      </p:sp>
      <p:pic>
        <p:nvPicPr>
          <p:cNvPr id="64" name="Google Shape;64;p14"/>
          <p:cNvPicPr preferRelativeResize="0"/>
          <p:nvPr/>
        </p:nvPicPr>
        <p:blipFill>
          <a:blip r:embed="rId3">
            <a:alphaModFix/>
          </a:blip>
          <a:stretch>
            <a:fillRect/>
          </a:stretch>
        </p:blipFill>
        <p:spPr>
          <a:xfrm>
            <a:off x="5461000" y="1016000"/>
            <a:ext cx="3302000" cy="3810000"/>
          </a:xfrm>
          <a:prstGeom prst="rect">
            <a:avLst/>
          </a:prstGeom>
          <a:noFill/>
          <a:ln>
            <a:noFill/>
          </a:ln>
        </p:spPr>
      </p:pic>
      <p:sp>
        <p:nvSpPr>
          <p:cNvPr id="65" name="Google Shape;65;p14"/>
          <p:cNvSpPr txBox="1"/>
          <p:nvPr/>
        </p:nvSpPr>
        <p:spPr>
          <a:xfrm>
            <a:off x="5715000" y="444500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rPr>
              <a:t>Photo by </a:t>
            </a:r>
            <a:r>
              <a:rPr lang="en" sz="800" u="sng">
                <a:solidFill>
                  <a:srgbClr val="FFFFFF"/>
                </a:solidFill>
                <a:hlinkClick r:id="rId4">
                  <a:extLst>
                    <a:ext uri="{A12FA001-AC4F-418D-AE19-62706E023703}">
                      <ahyp:hlinkClr val="tx"/>
                    </a:ext>
                  </a:extLst>
                </a:hlinkClick>
              </a:rPr>
              <a:t>Pexels</a:t>
            </a:r>
            <a:endParaRPr sz="800" u="sng">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9" name="Shape 69"/>
        <p:cNvGrpSpPr/>
        <p:nvPr/>
      </p:nvGrpSpPr>
      <p:grpSpPr>
        <a:xfrm>
          <a:off x="0" y="0"/>
          <a:ext cx="0" cy="0"/>
          <a:chOff x="0" y="0"/>
          <a:chExt cx="0" cy="0"/>
        </a:xfrm>
      </p:grpSpPr>
      <p:sp>
        <p:nvSpPr>
          <p:cNvPr id="70" name="Google Shape;70;p15"/>
          <p:cNvSpPr txBox="1"/>
          <p:nvPr/>
        </p:nvSpPr>
        <p:spPr>
          <a:xfrm>
            <a:off x="381000" y="381000"/>
            <a:ext cx="825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eague Spartan"/>
                <a:ea typeface="League Spartan"/>
                <a:cs typeface="League Spartan"/>
                <a:sym typeface="League Spartan"/>
              </a:rPr>
              <a:t>Demand for Software Development Education</a:t>
            </a:r>
            <a:endParaRPr b="1" sz="2400">
              <a:latin typeface="League Spartan"/>
              <a:ea typeface="League Spartan"/>
              <a:cs typeface="League Spartan"/>
              <a:sym typeface="League Spartan"/>
            </a:endParaRPr>
          </a:p>
        </p:txBody>
      </p:sp>
      <p:sp>
        <p:nvSpPr>
          <p:cNvPr id="71" name="Google Shape;71;p15"/>
          <p:cNvSpPr txBox="1"/>
          <p:nvPr/>
        </p:nvSpPr>
        <p:spPr>
          <a:xfrm>
            <a:off x="508000" y="1270000"/>
            <a:ext cx="4064100" cy="3174900"/>
          </a:xfrm>
          <a:prstGeom prst="rect">
            <a:avLst/>
          </a:prstGeom>
          <a:solidFill>
            <a:srgbClr val="0254DB"/>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72" name="Google Shape;72;p15"/>
          <p:cNvSpPr txBox="1"/>
          <p:nvPr/>
        </p:nvSpPr>
        <p:spPr>
          <a:xfrm>
            <a:off x="4318000" y="1270000"/>
            <a:ext cx="4064100" cy="3174900"/>
          </a:xfrm>
          <a:prstGeom prst="rect">
            <a:avLst/>
          </a:prstGeom>
          <a:solidFill>
            <a:srgbClr val="A5465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73" name="Google Shape;73;p15"/>
          <p:cNvSpPr txBox="1"/>
          <p:nvPr/>
        </p:nvSpPr>
        <p:spPr>
          <a:xfrm>
            <a:off x="635000" y="1524000"/>
            <a:ext cx="38100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eague Spartan"/>
                <a:ea typeface="League Spartan"/>
                <a:cs typeface="League Spartan"/>
                <a:sym typeface="League Spartan"/>
              </a:rPr>
              <a:t>Positive Implications</a:t>
            </a:r>
            <a:endParaRPr b="1">
              <a:solidFill>
                <a:srgbClr val="FFFFFF"/>
              </a:solidFill>
              <a:latin typeface="League Spartan"/>
              <a:ea typeface="League Spartan"/>
              <a:cs typeface="League Spartan"/>
              <a:sym typeface="League Spartan"/>
            </a:endParaRPr>
          </a:p>
        </p:txBody>
      </p:sp>
      <p:sp>
        <p:nvSpPr>
          <p:cNvPr id="74" name="Google Shape;74;p15"/>
          <p:cNvSpPr txBox="1"/>
          <p:nvPr/>
        </p:nvSpPr>
        <p:spPr>
          <a:xfrm>
            <a:off x="4572000" y="1524000"/>
            <a:ext cx="38100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eague Spartan"/>
                <a:ea typeface="League Spartan"/>
                <a:cs typeface="League Spartan"/>
                <a:sym typeface="League Spartan"/>
              </a:rPr>
              <a:t>Negative Consequences</a:t>
            </a:r>
            <a:endParaRPr b="1">
              <a:solidFill>
                <a:srgbClr val="FFFFFF"/>
              </a:solidFill>
              <a:latin typeface="League Spartan"/>
              <a:ea typeface="League Spartan"/>
              <a:cs typeface="League Spartan"/>
              <a:sym typeface="League Spartan"/>
            </a:endParaRPr>
          </a:p>
        </p:txBody>
      </p:sp>
      <p:sp>
        <p:nvSpPr>
          <p:cNvPr id="75" name="Google Shape;75;p15"/>
          <p:cNvSpPr txBox="1"/>
          <p:nvPr/>
        </p:nvSpPr>
        <p:spPr>
          <a:xfrm>
            <a:off x="508000" y="1905000"/>
            <a:ext cx="3810000" cy="21591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rgbClr val="FFFFFF"/>
              </a:buClr>
              <a:buSzPts val="1100"/>
              <a:buFont typeface="Inter"/>
              <a:buChar char="●"/>
            </a:pPr>
            <a:r>
              <a:rPr lang="en" sz="1100">
                <a:solidFill>
                  <a:srgbClr val="FFFFFF"/>
                </a:solidFill>
                <a:latin typeface="Inter"/>
                <a:ea typeface="Inter"/>
                <a:cs typeface="Inter"/>
                <a:sym typeface="Inter"/>
              </a:rPr>
              <a:t>Software development is a thriving industry with a growing demand for skilled professionals.</a:t>
            </a:r>
            <a:endParaRPr sz="1100">
              <a:solidFill>
                <a:srgbClr val="FFFFFF"/>
              </a:solidFill>
              <a:latin typeface="Inter"/>
              <a:ea typeface="Inter"/>
              <a:cs typeface="Inter"/>
              <a:sym typeface="Inter"/>
            </a:endParaRPr>
          </a:p>
          <a:p>
            <a:pPr indent="-298450" lvl="0" marL="457200" rtl="0" algn="l">
              <a:lnSpc>
                <a:spcPct val="150000"/>
              </a:lnSpc>
              <a:spcBef>
                <a:spcPts val="0"/>
              </a:spcBef>
              <a:spcAft>
                <a:spcPts val="0"/>
              </a:spcAft>
              <a:buClr>
                <a:srgbClr val="FFFFFF"/>
              </a:buClr>
              <a:buSzPts val="1100"/>
              <a:buFont typeface="Inter"/>
              <a:buChar char="●"/>
            </a:pPr>
            <a:r>
              <a:rPr lang="en" sz="1100">
                <a:solidFill>
                  <a:srgbClr val="FFFFFF"/>
                </a:solidFill>
                <a:latin typeface="Inter"/>
                <a:ea typeface="Inter"/>
                <a:cs typeface="Inter"/>
                <a:sym typeface="Inter"/>
              </a:rPr>
              <a:t>Acquiring software development skills opens up numerous job opportunities and high earning potential.</a:t>
            </a:r>
            <a:endParaRPr sz="1100">
              <a:solidFill>
                <a:srgbClr val="FFFFFF"/>
              </a:solidFill>
              <a:latin typeface="Inter"/>
              <a:ea typeface="Inter"/>
              <a:cs typeface="Inter"/>
              <a:sym typeface="Inter"/>
            </a:endParaRPr>
          </a:p>
          <a:p>
            <a:pPr indent="-298450" lvl="0" marL="457200" rtl="0" algn="l">
              <a:lnSpc>
                <a:spcPct val="150000"/>
              </a:lnSpc>
              <a:spcBef>
                <a:spcPts val="0"/>
              </a:spcBef>
              <a:spcAft>
                <a:spcPts val="0"/>
              </a:spcAft>
              <a:buClr>
                <a:srgbClr val="FFFFFF"/>
              </a:buClr>
              <a:buSzPts val="1100"/>
              <a:buFont typeface="Inter"/>
              <a:buChar char="●"/>
            </a:pPr>
            <a:r>
              <a:rPr lang="en" sz="1100">
                <a:solidFill>
                  <a:srgbClr val="FFFFFF"/>
                </a:solidFill>
                <a:latin typeface="Inter"/>
                <a:ea typeface="Inter"/>
                <a:cs typeface="Inter"/>
                <a:sym typeface="Inter"/>
              </a:rPr>
              <a:t>Meeting the demand for software development education prepares future generations for job market success.</a:t>
            </a:r>
            <a:endParaRPr sz="1100">
              <a:solidFill>
                <a:srgbClr val="FFFFFF"/>
              </a:solidFill>
              <a:latin typeface="Inter"/>
              <a:ea typeface="Inter"/>
              <a:cs typeface="Inter"/>
              <a:sym typeface="Inter"/>
            </a:endParaRPr>
          </a:p>
        </p:txBody>
      </p:sp>
      <p:sp>
        <p:nvSpPr>
          <p:cNvPr id="76" name="Google Shape;76;p15"/>
          <p:cNvSpPr txBox="1"/>
          <p:nvPr/>
        </p:nvSpPr>
        <p:spPr>
          <a:xfrm>
            <a:off x="4445000" y="1905000"/>
            <a:ext cx="3810000" cy="21591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Clr>
                <a:srgbClr val="FFFFFF"/>
              </a:buClr>
              <a:buSzPts val="1100"/>
              <a:buFont typeface="Inter"/>
              <a:buChar char="●"/>
            </a:pPr>
            <a:r>
              <a:rPr lang="en" sz="1100">
                <a:solidFill>
                  <a:srgbClr val="FFFFFF"/>
                </a:solidFill>
                <a:latin typeface="Inter"/>
                <a:ea typeface="Inter"/>
                <a:cs typeface="Inter"/>
                <a:sym typeface="Inter"/>
              </a:rPr>
              <a:t>Lack of software development education creates a skills gap in the tech industry.</a:t>
            </a:r>
            <a:endParaRPr sz="1100">
              <a:solidFill>
                <a:srgbClr val="FFFFFF"/>
              </a:solidFill>
              <a:latin typeface="Inter"/>
              <a:ea typeface="Inter"/>
              <a:cs typeface="Inter"/>
              <a:sym typeface="Inter"/>
            </a:endParaRPr>
          </a:p>
          <a:p>
            <a:pPr indent="-298450" lvl="0" marL="457200" rtl="0" algn="l">
              <a:lnSpc>
                <a:spcPct val="150000"/>
              </a:lnSpc>
              <a:spcBef>
                <a:spcPts val="0"/>
              </a:spcBef>
              <a:spcAft>
                <a:spcPts val="0"/>
              </a:spcAft>
              <a:buClr>
                <a:srgbClr val="FFFFFF"/>
              </a:buClr>
              <a:buSzPts val="1100"/>
              <a:buFont typeface="Inter"/>
              <a:buChar char="●"/>
            </a:pPr>
            <a:r>
              <a:rPr lang="en" sz="1100">
                <a:solidFill>
                  <a:srgbClr val="FFFFFF"/>
                </a:solidFill>
                <a:latin typeface="Inter"/>
                <a:ea typeface="Inter"/>
                <a:cs typeface="Inter"/>
                <a:sym typeface="Inter"/>
              </a:rPr>
              <a:t>The skills gap hinders technological innovation and economic growth.</a:t>
            </a:r>
            <a:endParaRPr sz="1100">
              <a:solidFill>
                <a:srgbClr val="FFFFFF"/>
              </a:solidFill>
              <a:latin typeface="Inter"/>
              <a:ea typeface="Inter"/>
              <a:cs typeface="Inter"/>
              <a:sym typeface="Inter"/>
            </a:endParaRPr>
          </a:p>
          <a:p>
            <a:pPr indent="-298450" lvl="0" marL="457200" rtl="0" algn="l">
              <a:lnSpc>
                <a:spcPct val="150000"/>
              </a:lnSpc>
              <a:spcBef>
                <a:spcPts val="0"/>
              </a:spcBef>
              <a:spcAft>
                <a:spcPts val="0"/>
              </a:spcAft>
              <a:buClr>
                <a:srgbClr val="FFFFFF"/>
              </a:buClr>
              <a:buSzPts val="1100"/>
              <a:buFont typeface="Inter"/>
              <a:buChar char="●"/>
            </a:pPr>
            <a:r>
              <a:rPr lang="en" sz="1100">
                <a:solidFill>
                  <a:srgbClr val="FFFFFF"/>
                </a:solidFill>
                <a:latin typeface="Inter"/>
                <a:ea typeface="Inter"/>
                <a:cs typeface="Inter"/>
                <a:sym typeface="Inter"/>
              </a:rPr>
              <a:t>Without dedicated centers for high school students, many young talents are overlooked and labeled as unqualified.</a:t>
            </a:r>
            <a:endParaRPr sz="1100">
              <a:solidFill>
                <a:srgbClr val="FFFFFF"/>
              </a:solidFill>
              <a:latin typeface="Inter"/>
              <a:ea typeface="Inter"/>
              <a:cs typeface="Inter"/>
              <a:sym typeface="Int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0" name="Shape 80"/>
        <p:cNvGrpSpPr/>
        <p:nvPr/>
      </p:nvGrpSpPr>
      <p:grpSpPr>
        <a:xfrm>
          <a:off x="0" y="0"/>
          <a:ext cx="0" cy="0"/>
          <a:chOff x="0" y="0"/>
          <a:chExt cx="0" cy="0"/>
        </a:xfrm>
      </p:grpSpPr>
      <p:sp>
        <p:nvSpPr>
          <p:cNvPr id="81" name="Google Shape;81;p16"/>
          <p:cNvSpPr txBox="1"/>
          <p:nvPr/>
        </p:nvSpPr>
        <p:spPr>
          <a:xfrm>
            <a:off x="381000" y="254000"/>
            <a:ext cx="825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eague Spartan"/>
                <a:ea typeface="League Spartan"/>
                <a:cs typeface="League Spartan"/>
                <a:sym typeface="League Spartan"/>
              </a:rPr>
              <a:t>Alambda Overview</a:t>
            </a:r>
            <a:endParaRPr b="1" sz="2400">
              <a:latin typeface="League Spartan"/>
              <a:ea typeface="League Spartan"/>
              <a:cs typeface="League Spartan"/>
              <a:sym typeface="League Spartan"/>
            </a:endParaRPr>
          </a:p>
        </p:txBody>
      </p:sp>
      <p:sp>
        <p:nvSpPr>
          <p:cNvPr id="82" name="Google Shape;82;p16"/>
          <p:cNvSpPr txBox="1"/>
          <p:nvPr/>
        </p:nvSpPr>
        <p:spPr>
          <a:xfrm>
            <a:off x="508000" y="1143000"/>
            <a:ext cx="444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eague Spartan"/>
                <a:ea typeface="League Spartan"/>
                <a:cs typeface="League Spartan"/>
                <a:sym typeface="League Spartan"/>
              </a:rPr>
              <a:t>Expertise in Software</a:t>
            </a:r>
            <a:endParaRPr b="1">
              <a:latin typeface="League Spartan"/>
              <a:ea typeface="League Spartan"/>
              <a:cs typeface="League Spartan"/>
              <a:sym typeface="League Spartan"/>
            </a:endParaRPr>
          </a:p>
        </p:txBody>
      </p:sp>
      <p:sp>
        <p:nvSpPr>
          <p:cNvPr id="83" name="Google Shape;83;p16"/>
          <p:cNvSpPr txBox="1"/>
          <p:nvPr/>
        </p:nvSpPr>
        <p:spPr>
          <a:xfrm>
            <a:off x="381000" y="1651000"/>
            <a:ext cx="4572000" cy="21591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Alambda has a rich history and background in software development, with experience spanning over a decade.</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Our team of experts has a deep understanding of various programming languages, frameworks, and technologies.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We have successfully delivered numerous software projects, ranging from small web applications to large enterprise solutions.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Our expertise includes but is not limited to backend development, frontend development, database management, and DevOps.</a:t>
            </a:r>
            <a:endParaRPr sz="1100">
              <a:latin typeface="Inter"/>
              <a:ea typeface="Inter"/>
              <a:cs typeface="Inter"/>
              <a:sym typeface="Inter"/>
            </a:endParaRPr>
          </a:p>
        </p:txBody>
      </p:sp>
      <p:pic>
        <p:nvPicPr>
          <p:cNvPr id="84" name="Google Shape;84;p16"/>
          <p:cNvPicPr preferRelativeResize="0"/>
          <p:nvPr/>
        </p:nvPicPr>
        <p:blipFill>
          <a:blip r:embed="rId3">
            <a:alphaModFix/>
          </a:blip>
          <a:stretch>
            <a:fillRect/>
          </a:stretch>
        </p:blipFill>
        <p:spPr>
          <a:xfrm>
            <a:off x="5461000" y="1016000"/>
            <a:ext cx="3302000" cy="3810000"/>
          </a:xfrm>
          <a:prstGeom prst="rect">
            <a:avLst/>
          </a:prstGeom>
          <a:noFill/>
          <a:ln>
            <a:noFill/>
          </a:ln>
        </p:spPr>
      </p:pic>
      <p:sp>
        <p:nvSpPr>
          <p:cNvPr id="85" name="Google Shape;85;p16"/>
          <p:cNvSpPr txBox="1"/>
          <p:nvPr/>
        </p:nvSpPr>
        <p:spPr>
          <a:xfrm>
            <a:off x="5715000" y="444500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rPr>
              <a:t>Photo by </a:t>
            </a:r>
            <a:r>
              <a:rPr lang="en" sz="800" u="sng">
                <a:solidFill>
                  <a:srgbClr val="FFFFFF"/>
                </a:solidFill>
                <a:hlinkClick r:id="rId4">
                  <a:extLst>
                    <a:ext uri="{A12FA001-AC4F-418D-AE19-62706E023703}">
                      <ahyp:hlinkClr val="tx"/>
                    </a:ext>
                  </a:extLst>
                </a:hlinkClick>
              </a:rPr>
              <a:t>Pexels</a:t>
            </a:r>
            <a:endParaRPr sz="800" u="sng">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9" name="Shape 89"/>
        <p:cNvGrpSpPr/>
        <p:nvPr/>
      </p:nvGrpSpPr>
      <p:grpSpPr>
        <a:xfrm>
          <a:off x="0" y="0"/>
          <a:ext cx="0" cy="0"/>
          <a:chOff x="0" y="0"/>
          <a:chExt cx="0" cy="0"/>
        </a:xfrm>
      </p:grpSpPr>
      <p:sp>
        <p:nvSpPr>
          <p:cNvPr id="90" name="Google Shape;90;p17"/>
          <p:cNvSpPr txBox="1"/>
          <p:nvPr/>
        </p:nvSpPr>
        <p:spPr>
          <a:xfrm>
            <a:off x="381000" y="254000"/>
            <a:ext cx="825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eague Spartan"/>
                <a:ea typeface="League Spartan"/>
                <a:cs typeface="League Spartan"/>
                <a:sym typeface="League Spartan"/>
              </a:rPr>
              <a:t>Lambie: Our Solution</a:t>
            </a:r>
            <a:endParaRPr b="1" sz="2400">
              <a:latin typeface="League Spartan"/>
              <a:ea typeface="League Spartan"/>
              <a:cs typeface="League Spartan"/>
              <a:sym typeface="League Spartan"/>
            </a:endParaRPr>
          </a:p>
        </p:txBody>
      </p:sp>
      <p:sp>
        <p:nvSpPr>
          <p:cNvPr id="91" name="Google Shape;91;p17"/>
          <p:cNvSpPr txBox="1"/>
          <p:nvPr/>
        </p:nvSpPr>
        <p:spPr>
          <a:xfrm>
            <a:off x="508000" y="1143000"/>
            <a:ext cx="444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eague Spartan"/>
                <a:ea typeface="League Spartan"/>
                <a:cs typeface="League Spartan"/>
                <a:sym typeface="League Spartan"/>
              </a:rPr>
              <a:t>Unique features</a:t>
            </a:r>
            <a:endParaRPr b="1">
              <a:latin typeface="League Spartan"/>
              <a:ea typeface="League Spartan"/>
              <a:cs typeface="League Spartan"/>
              <a:sym typeface="League Spartan"/>
            </a:endParaRPr>
          </a:p>
        </p:txBody>
      </p:sp>
      <p:sp>
        <p:nvSpPr>
          <p:cNvPr id="92" name="Google Shape;92;p17"/>
          <p:cNvSpPr txBox="1"/>
          <p:nvPr/>
        </p:nvSpPr>
        <p:spPr>
          <a:xfrm>
            <a:off x="381000" y="1651000"/>
            <a:ext cx="4572000" cy="21591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Lambie is a comprehensive software development education platform.</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Unique features include interactive coding exercises and project-based learning.</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Lambie offers real-time feedback and personalized learning paths for students.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Hands-on experience with Lambie prepares students for real-world software development challenges.</a:t>
            </a:r>
            <a:endParaRPr sz="1100">
              <a:latin typeface="Inter"/>
              <a:ea typeface="Inter"/>
              <a:cs typeface="Inter"/>
              <a:sym typeface="Inter"/>
            </a:endParaRPr>
          </a:p>
        </p:txBody>
      </p:sp>
      <p:pic>
        <p:nvPicPr>
          <p:cNvPr id="93" name="Google Shape;93;p17"/>
          <p:cNvPicPr preferRelativeResize="0"/>
          <p:nvPr/>
        </p:nvPicPr>
        <p:blipFill rotWithShape="1">
          <a:blip r:embed="rId3">
            <a:alphaModFix/>
          </a:blip>
          <a:srcRect b="0" l="6897" r="6888" t="0"/>
          <a:stretch/>
        </p:blipFill>
        <p:spPr>
          <a:xfrm>
            <a:off x="5461000" y="1016000"/>
            <a:ext cx="3302000" cy="3810000"/>
          </a:xfrm>
          <a:prstGeom prst="rect">
            <a:avLst/>
          </a:prstGeom>
          <a:noFill/>
          <a:ln>
            <a:noFill/>
          </a:ln>
        </p:spPr>
      </p:pic>
      <p:sp>
        <p:nvSpPr>
          <p:cNvPr id="94" name="Google Shape;94;p17"/>
          <p:cNvSpPr txBox="1"/>
          <p:nvPr/>
        </p:nvSpPr>
        <p:spPr>
          <a:xfrm>
            <a:off x="5715000" y="444500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rPr>
              <a:t>Photo by </a:t>
            </a:r>
            <a:r>
              <a:rPr lang="en" sz="800" u="sng">
                <a:solidFill>
                  <a:srgbClr val="FFFFFF"/>
                </a:solidFill>
                <a:hlinkClick r:id="rId4">
                  <a:extLst>
                    <a:ext uri="{A12FA001-AC4F-418D-AE19-62706E023703}">
                      <ahyp:hlinkClr val="tx"/>
                    </a:ext>
                  </a:extLst>
                </a:hlinkClick>
              </a:rPr>
              <a:t>Pexels</a:t>
            </a:r>
            <a:endParaRPr sz="800" u="sng">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8" name="Shape 98"/>
        <p:cNvGrpSpPr/>
        <p:nvPr/>
      </p:nvGrpSpPr>
      <p:grpSpPr>
        <a:xfrm>
          <a:off x="0" y="0"/>
          <a:ext cx="0" cy="0"/>
          <a:chOff x="0" y="0"/>
          <a:chExt cx="0" cy="0"/>
        </a:xfrm>
      </p:grpSpPr>
      <p:sp>
        <p:nvSpPr>
          <p:cNvPr id="99" name="Google Shape;99;p18"/>
          <p:cNvSpPr txBox="1"/>
          <p:nvPr/>
        </p:nvSpPr>
        <p:spPr>
          <a:xfrm>
            <a:off x="381000" y="254000"/>
            <a:ext cx="825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eague Spartan"/>
                <a:ea typeface="League Spartan"/>
                <a:cs typeface="League Spartan"/>
                <a:sym typeface="League Spartan"/>
              </a:rPr>
              <a:t>Cyber Software Development Academy Center at T-Rex</a:t>
            </a:r>
            <a:endParaRPr b="1" sz="2400">
              <a:latin typeface="League Spartan"/>
              <a:ea typeface="League Spartan"/>
              <a:cs typeface="League Spartan"/>
              <a:sym typeface="League Spartan"/>
            </a:endParaRPr>
          </a:p>
        </p:txBody>
      </p:sp>
      <p:sp>
        <p:nvSpPr>
          <p:cNvPr id="100" name="Google Shape;100;p18"/>
          <p:cNvSpPr txBox="1"/>
          <p:nvPr/>
        </p:nvSpPr>
        <p:spPr>
          <a:xfrm>
            <a:off x="508000" y="1143000"/>
            <a:ext cx="444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eague Spartan"/>
                <a:ea typeface="League Spartan"/>
                <a:cs typeface="League Spartan"/>
                <a:sym typeface="League Spartan"/>
              </a:rPr>
              <a:t>Vision: Curriculum and Training Program</a:t>
            </a:r>
            <a:endParaRPr b="1">
              <a:latin typeface="League Spartan"/>
              <a:ea typeface="League Spartan"/>
              <a:cs typeface="League Spartan"/>
              <a:sym typeface="League Spartan"/>
            </a:endParaRPr>
          </a:p>
        </p:txBody>
      </p:sp>
      <p:sp>
        <p:nvSpPr>
          <p:cNvPr id="101" name="Google Shape;101;p18"/>
          <p:cNvSpPr txBox="1"/>
          <p:nvPr/>
        </p:nvSpPr>
        <p:spPr>
          <a:xfrm>
            <a:off x="381000" y="1651000"/>
            <a:ext cx="4572000" cy="21591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Our vision for the Cyber Software Development Academy Center at T-Rex is to provide comprehensive training in cyber software development.</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The curriculum will cover a wide range of topics including cybersecurity, programming languages, and software development methodologies.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We will offer hands-on training with real-world projects and practical exercises to ensure students gain practical skills.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Classes will be held for a duration of 12 weeks, with sessions conducted twice a week for 3 hours each.</a:t>
            </a:r>
            <a:endParaRPr sz="1100">
              <a:latin typeface="Inter"/>
              <a:ea typeface="Inter"/>
              <a:cs typeface="Inter"/>
              <a:sym typeface="Inter"/>
            </a:endParaRPr>
          </a:p>
        </p:txBody>
      </p:sp>
      <p:pic>
        <p:nvPicPr>
          <p:cNvPr id="102" name="Google Shape;102;p18"/>
          <p:cNvPicPr preferRelativeResize="0"/>
          <p:nvPr/>
        </p:nvPicPr>
        <p:blipFill>
          <a:blip r:embed="rId3">
            <a:alphaModFix/>
          </a:blip>
          <a:stretch>
            <a:fillRect/>
          </a:stretch>
        </p:blipFill>
        <p:spPr>
          <a:xfrm>
            <a:off x="5461000" y="1016000"/>
            <a:ext cx="3302000" cy="3810000"/>
          </a:xfrm>
          <a:prstGeom prst="rect">
            <a:avLst/>
          </a:prstGeom>
          <a:noFill/>
          <a:ln>
            <a:noFill/>
          </a:ln>
        </p:spPr>
      </p:pic>
      <p:sp>
        <p:nvSpPr>
          <p:cNvPr id="103" name="Google Shape;103;p18"/>
          <p:cNvSpPr txBox="1"/>
          <p:nvPr/>
        </p:nvSpPr>
        <p:spPr>
          <a:xfrm>
            <a:off x="5715000" y="444500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rPr>
              <a:t>Photo by </a:t>
            </a:r>
            <a:r>
              <a:rPr lang="en" sz="800" u="sng">
                <a:solidFill>
                  <a:srgbClr val="FFFFFF"/>
                </a:solidFill>
                <a:hlinkClick r:id="rId4">
                  <a:extLst>
                    <a:ext uri="{A12FA001-AC4F-418D-AE19-62706E023703}">
                      <ahyp:hlinkClr val="tx"/>
                    </a:ext>
                  </a:extLst>
                </a:hlinkClick>
              </a:rPr>
              <a:t>Pexels</a:t>
            </a:r>
            <a:endParaRPr sz="800" u="sng">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7" name="Shape 107"/>
        <p:cNvGrpSpPr/>
        <p:nvPr/>
      </p:nvGrpSpPr>
      <p:grpSpPr>
        <a:xfrm>
          <a:off x="0" y="0"/>
          <a:ext cx="0" cy="0"/>
          <a:chOff x="0" y="0"/>
          <a:chExt cx="0" cy="0"/>
        </a:xfrm>
      </p:grpSpPr>
      <p:sp>
        <p:nvSpPr>
          <p:cNvPr id="108" name="Google Shape;108;p19"/>
          <p:cNvSpPr txBox="1"/>
          <p:nvPr/>
        </p:nvSpPr>
        <p:spPr>
          <a:xfrm>
            <a:off x="381000" y="254000"/>
            <a:ext cx="825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eague Spartan"/>
                <a:ea typeface="League Spartan"/>
                <a:cs typeface="League Spartan"/>
                <a:sym typeface="League Spartan"/>
              </a:rPr>
              <a:t>Resources Needed</a:t>
            </a:r>
            <a:endParaRPr b="1" sz="2400">
              <a:latin typeface="League Spartan"/>
              <a:ea typeface="League Spartan"/>
              <a:cs typeface="League Spartan"/>
              <a:sym typeface="League Spartan"/>
            </a:endParaRPr>
          </a:p>
        </p:txBody>
      </p:sp>
      <p:sp>
        <p:nvSpPr>
          <p:cNvPr id="109" name="Google Shape;109;p19"/>
          <p:cNvSpPr txBox="1"/>
          <p:nvPr/>
        </p:nvSpPr>
        <p:spPr>
          <a:xfrm>
            <a:off x="508000" y="1143000"/>
            <a:ext cx="444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eague Spartan"/>
                <a:ea typeface="League Spartan"/>
                <a:cs typeface="League Spartan"/>
                <a:sym typeface="League Spartan"/>
              </a:rPr>
              <a:t>Equipments, Software, Facilities</a:t>
            </a:r>
            <a:endParaRPr b="1">
              <a:latin typeface="League Spartan"/>
              <a:ea typeface="League Spartan"/>
              <a:cs typeface="League Spartan"/>
              <a:sym typeface="League Spartan"/>
            </a:endParaRPr>
          </a:p>
        </p:txBody>
      </p:sp>
      <p:sp>
        <p:nvSpPr>
          <p:cNvPr id="110" name="Google Shape;110;p19"/>
          <p:cNvSpPr txBox="1"/>
          <p:nvPr/>
        </p:nvSpPr>
        <p:spPr>
          <a:xfrm>
            <a:off x="381000" y="1651000"/>
            <a:ext cx="4572000" cy="21591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We require computers with high processing power and ample storage capacity to handle data-intensive tasks.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Specialized software such as Adobe Creative Suite and AutoCAD are essential for design and creative projects.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Access to a well-equipped multimedia room with audio and visual facilities is necessary for presentations and workshops.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A reliable internet connection is crucial for online research and collaborative work.</a:t>
            </a:r>
            <a:endParaRPr sz="1100">
              <a:latin typeface="Inter"/>
              <a:ea typeface="Inter"/>
              <a:cs typeface="Inter"/>
              <a:sym typeface="Inter"/>
            </a:endParaRPr>
          </a:p>
        </p:txBody>
      </p:sp>
      <p:pic>
        <p:nvPicPr>
          <p:cNvPr id="111" name="Google Shape;111;p19"/>
          <p:cNvPicPr preferRelativeResize="0"/>
          <p:nvPr/>
        </p:nvPicPr>
        <p:blipFill>
          <a:blip r:embed="rId3">
            <a:alphaModFix/>
          </a:blip>
          <a:stretch>
            <a:fillRect/>
          </a:stretch>
        </p:blipFill>
        <p:spPr>
          <a:xfrm>
            <a:off x="5461000" y="1016000"/>
            <a:ext cx="3302000" cy="3810000"/>
          </a:xfrm>
          <a:prstGeom prst="rect">
            <a:avLst/>
          </a:prstGeom>
          <a:noFill/>
          <a:ln>
            <a:noFill/>
          </a:ln>
        </p:spPr>
      </p:pic>
      <p:sp>
        <p:nvSpPr>
          <p:cNvPr id="112" name="Google Shape;112;p19"/>
          <p:cNvSpPr txBox="1"/>
          <p:nvPr/>
        </p:nvSpPr>
        <p:spPr>
          <a:xfrm>
            <a:off x="5715000" y="444500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rPr>
              <a:t>Photo by </a:t>
            </a:r>
            <a:r>
              <a:rPr lang="en" sz="800" u="sng">
                <a:solidFill>
                  <a:srgbClr val="FFFFFF"/>
                </a:solidFill>
                <a:hlinkClick r:id="rId4">
                  <a:extLst>
                    <a:ext uri="{A12FA001-AC4F-418D-AE19-62706E023703}">
                      <ahyp:hlinkClr val="tx"/>
                    </a:ext>
                  </a:extLst>
                </a:hlinkClick>
              </a:rPr>
              <a:t>Pexels</a:t>
            </a:r>
            <a:endParaRPr sz="800" u="sng">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6" name="Shape 116"/>
        <p:cNvGrpSpPr/>
        <p:nvPr/>
      </p:nvGrpSpPr>
      <p:grpSpPr>
        <a:xfrm>
          <a:off x="0" y="0"/>
          <a:ext cx="0" cy="0"/>
          <a:chOff x="0" y="0"/>
          <a:chExt cx="0" cy="0"/>
        </a:xfrm>
      </p:grpSpPr>
      <p:sp>
        <p:nvSpPr>
          <p:cNvPr id="117" name="Google Shape;117;p20"/>
          <p:cNvSpPr txBox="1"/>
          <p:nvPr/>
        </p:nvSpPr>
        <p:spPr>
          <a:xfrm>
            <a:off x="381000" y="254000"/>
            <a:ext cx="825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eague Spartan"/>
                <a:ea typeface="League Spartan"/>
                <a:cs typeface="League Spartan"/>
                <a:sym typeface="League Spartan"/>
              </a:rPr>
              <a:t>Benefits of St. Louis Public School District</a:t>
            </a:r>
            <a:endParaRPr b="1" sz="2400">
              <a:latin typeface="League Spartan"/>
              <a:ea typeface="League Spartan"/>
              <a:cs typeface="League Spartan"/>
              <a:sym typeface="League Spartan"/>
            </a:endParaRPr>
          </a:p>
        </p:txBody>
      </p:sp>
      <p:sp>
        <p:nvSpPr>
          <p:cNvPr id="118" name="Google Shape;118;p20"/>
          <p:cNvSpPr txBox="1"/>
          <p:nvPr/>
        </p:nvSpPr>
        <p:spPr>
          <a:xfrm>
            <a:off x="508000" y="1143000"/>
            <a:ext cx="444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eague Spartan"/>
                <a:ea typeface="League Spartan"/>
                <a:cs typeface="League Spartan"/>
                <a:sym typeface="League Spartan"/>
              </a:rPr>
              <a:t>Empowering Students, Inspiring Community</a:t>
            </a:r>
            <a:endParaRPr b="1">
              <a:latin typeface="League Spartan"/>
              <a:ea typeface="League Spartan"/>
              <a:cs typeface="League Spartan"/>
              <a:sym typeface="League Spartan"/>
            </a:endParaRPr>
          </a:p>
        </p:txBody>
      </p:sp>
      <p:sp>
        <p:nvSpPr>
          <p:cNvPr id="119" name="Google Shape;119;p20"/>
          <p:cNvSpPr txBox="1"/>
          <p:nvPr/>
        </p:nvSpPr>
        <p:spPr>
          <a:xfrm>
            <a:off x="381000" y="1651000"/>
            <a:ext cx="4572000" cy="21591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The St. Louis Public School District offers excellent academic programs and resources, ensuring a high-quality education for students.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The district focuses on personalized learning and individualized attention, fostering student growth and success.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By partnering with local organizations and businesses, the St. Louis Public School District creates opportunities for students to develop real-world skills and experiences.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Investing in education through the St. Louis Public School District not only benefits students but also strengthens the community as a whole.</a:t>
            </a:r>
            <a:endParaRPr sz="1100">
              <a:latin typeface="Inter"/>
              <a:ea typeface="Inter"/>
              <a:cs typeface="Inter"/>
              <a:sym typeface="Inter"/>
            </a:endParaRPr>
          </a:p>
        </p:txBody>
      </p:sp>
      <p:pic>
        <p:nvPicPr>
          <p:cNvPr id="120" name="Google Shape;120;p20"/>
          <p:cNvPicPr preferRelativeResize="0"/>
          <p:nvPr/>
        </p:nvPicPr>
        <p:blipFill>
          <a:blip r:embed="rId3">
            <a:alphaModFix/>
          </a:blip>
          <a:stretch>
            <a:fillRect/>
          </a:stretch>
        </p:blipFill>
        <p:spPr>
          <a:xfrm>
            <a:off x="5461000" y="1016000"/>
            <a:ext cx="3302000" cy="3810000"/>
          </a:xfrm>
          <a:prstGeom prst="rect">
            <a:avLst/>
          </a:prstGeom>
          <a:noFill/>
          <a:ln>
            <a:noFill/>
          </a:ln>
        </p:spPr>
      </p:pic>
      <p:sp>
        <p:nvSpPr>
          <p:cNvPr id="121" name="Google Shape;121;p20"/>
          <p:cNvSpPr txBox="1"/>
          <p:nvPr/>
        </p:nvSpPr>
        <p:spPr>
          <a:xfrm>
            <a:off x="5715000" y="444500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rPr>
              <a:t>Photo by </a:t>
            </a:r>
            <a:r>
              <a:rPr lang="en" sz="800" u="sng">
                <a:solidFill>
                  <a:srgbClr val="FFFFFF"/>
                </a:solidFill>
                <a:hlinkClick r:id="rId4">
                  <a:extLst>
                    <a:ext uri="{A12FA001-AC4F-418D-AE19-62706E023703}">
                      <ahyp:hlinkClr val="tx"/>
                    </a:ext>
                  </a:extLst>
                </a:hlinkClick>
              </a:rPr>
              <a:t>Pexels</a:t>
            </a:r>
            <a:endParaRPr sz="800" u="sng">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5" name="Shape 125"/>
        <p:cNvGrpSpPr/>
        <p:nvPr/>
      </p:nvGrpSpPr>
      <p:grpSpPr>
        <a:xfrm>
          <a:off x="0" y="0"/>
          <a:ext cx="0" cy="0"/>
          <a:chOff x="0" y="0"/>
          <a:chExt cx="0" cy="0"/>
        </a:xfrm>
      </p:grpSpPr>
      <p:sp>
        <p:nvSpPr>
          <p:cNvPr id="126" name="Google Shape;126;p21"/>
          <p:cNvSpPr txBox="1"/>
          <p:nvPr/>
        </p:nvSpPr>
        <p:spPr>
          <a:xfrm>
            <a:off x="381000" y="254000"/>
            <a:ext cx="825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League Spartan"/>
                <a:ea typeface="League Spartan"/>
                <a:cs typeface="League Spartan"/>
                <a:sym typeface="League Spartan"/>
              </a:rPr>
              <a:t>Impact on Education</a:t>
            </a:r>
            <a:endParaRPr b="1" sz="2400">
              <a:latin typeface="League Spartan"/>
              <a:ea typeface="League Spartan"/>
              <a:cs typeface="League Spartan"/>
              <a:sym typeface="League Spartan"/>
            </a:endParaRPr>
          </a:p>
        </p:txBody>
      </p:sp>
      <p:sp>
        <p:nvSpPr>
          <p:cNvPr id="127" name="Google Shape;127;p21"/>
          <p:cNvSpPr txBox="1"/>
          <p:nvPr/>
        </p:nvSpPr>
        <p:spPr>
          <a:xfrm>
            <a:off x="508000" y="1143000"/>
            <a:ext cx="44451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eague Spartan"/>
                <a:ea typeface="League Spartan"/>
                <a:cs typeface="League Spartan"/>
                <a:sym typeface="League Spartan"/>
              </a:rPr>
              <a:t>Transforming Future Careers</a:t>
            </a:r>
            <a:endParaRPr b="1">
              <a:latin typeface="League Spartan"/>
              <a:ea typeface="League Spartan"/>
              <a:cs typeface="League Spartan"/>
              <a:sym typeface="League Spartan"/>
            </a:endParaRPr>
          </a:p>
        </p:txBody>
      </p:sp>
      <p:sp>
        <p:nvSpPr>
          <p:cNvPr id="128" name="Google Shape;128;p21"/>
          <p:cNvSpPr txBox="1"/>
          <p:nvPr/>
        </p:nvSpPr>
        <p:spPr>
          <a:xfrm>
            <a:off x="381000" y="1651000"/>
            <a:ext cx="4572000" cy="2159100"/>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The academy center provides comprehensive training in software development, equipping students with essential skills and knowledge.</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Students gain hands-on experience through practical projects, preparing them for real-world software development challenges.</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The center offers mentorship programs, connecting students with industry professionals who provide guidance and support.</a:t>
            </a:r>
            <a:endParaRPr sz="1100">
              <a:latin typeface="Inter"/>
              <a:ea typeface="Inter"/>
              <a:cs typeface="Inter"/>
              <a:sym typeface="Inter"/>
            </a:endParaRPr>
          </a:p>
          <a:p>
            <a:pPr indent="-298450" lvl="0" marL="457200" rtl="0" algn="l">
              <a:lnSpc>
                <a:spcPct val="150000"/>
              </a:lnSpc>
              <a:spcBef>
                <a:spcPts val="0"/>
              </a:spcBef>
              <a:spcAft>
                <a:spcPts val="0"/>
              </a:spcAft>
              <a:buSzPts val="1100"/>
              <a:buFont typeface="Inter"/>
              <a:buChar char="●"/>
            </a:pPr>
            <a:r>
              <a:rPr lang="en" sz="1100">
                <a:latin typeface="Inter"/>
                <a:ea typeface="Inter"/>
                <a:cs typeface="Inter"/>
                <a:sym typeface="Inter"/>
              </a:rPr>
              <a:t>By bridging the gap between academia and industry, the academy center enhances students' employability and future prospects.</a:t>
            </a:r>
            <a:endParaRPr sz="1100">
              <a:latin typeface="Inter"/>
              <a:ea typeface="Inter"/>
              <a:cs typeface="Inter"/>
              <a:sym typeface="Inter"/>
            </a:endParaRPr>
          </a:p>
        </p:txBody>
      </p:sp>
      <p:pic>
        <p:nvPicPr>
          <p:cNvPr id="129" name="Google Shape;129;p21"/>
          <p:cNvPicPr preferRelativeResize="0"/>
          <p:nvPr/>
        </p:nvPicPr>
        <p:blipFill>
          <a:blip r:embed="rId3">
            <a:alphaModFix/>
          </a:blip>
          <a:stretch>
            <a:fillRect/>
          </a:stretch>
        </p:blipFill>
        <p:spPr>
          <a:xfrm>
            <a:off x="5461000" y="1016000"/>
            <a:ext cx="3302000" cy="3810000"/>
          </a:xfrm>
          <a:prstGeom prst="rect">
            <a:avLst/>
          </a:prstGeom>
          <a:noFill/>
          <a:ln>
            <a:noFill/>
          </a:ln>
        </p:spPr>
      </p:pic>
      <p:sp>
        <p:nvSpPr>
          <p:cNvPr id="130" name="Google Shape;130;p21"/>
          <p:cNvSpPr txBox="1"/>
          <p:nvPr/>
        </p:nvSpPr>
        <p:spPr>
          <a:xfrm>
            <a:off x="5715000" y="444500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rPr>
              <a:t>Photo by </a:t>
            </a:r>
            <a:r>
              <a:rPr lang="en" sz="800" u="sng">
                <a:solidFill>
                  <a:srgbClr val="FFFFFF"/>
                </a:solidFill>
                <a:hlinkClick r:id="rId4">
                  <a:extLst>
                    <a:ext uri="{A12FA001-AC4F-418D-AE19-62706E023703}">
                      <ahyp:hlinkClr val="tx"/>
                    </a:ext>
                  </a:extLst>
                </a:hlinkClick>
              </a:rPr>
              <a:t>Pexels</a:t>
            </a:r>
            <a:endParaRPr sz="800" u="sng">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